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5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dirty="0">
                <a:solidFill>
                  <a:schemeClr val="bg2"/>
                </a:solidFill>
                <a:latin typeface="+mj-lt"/>
                <a:ea typeface="SF Pro" pitchFamily="2" charset="0"/>
                <a:cs typeface="+mj-lt"/>
              </a:rPr>
              <a:t>Hoang Hao</a:t>
            </a:r>
            <a:endParaRPr lang="en-US" dirty="0">
              <a:solidFill>
                <a:schemeClr val="bg2"/>
              </a:solidFill>
              <a:latin typeface="+mj-lt"/>
              <a:ea typeface="SF Pro" pitchFamily="2" charset="0"/>
              <a:cs typeface="+mj-lt"/>
            </a:endParaRPr>
          </a:p>
          <a:p>
            <a:r>
              <a:rPr lang="en-US" dirty="0">
                <a:solidFill>
                  <a:schemeClr val="bg2"/>
                </a:solidFill>
                <a:latin typeface="+mj-lt"/>
                <a:ea typeface="SF Pro" pitchFamily="2" charset="0"/>
                <a:cs typeface="+mj-lt"/>
              </a:rPr>
              <a:t>Nov 21, 2022</a:t>
            </a:r>
            <a:endParaRPr lang="en-US" dirty="0">
              <a:solidFill>
                <a:schemeClr val="bg2"/>
              </a:solidFill>
              <a:latin typeface="+mj-lt"/>
              <a:ea typeface="SF Pro" pitchFamily="2" charset="0"/>
              <a:cs typeface="+mj-lt"/>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562600" y="1825625"/>
            <a:ext cx="5692775" cy="4351655"/>
          </a:xfrm>
          <a:prstGeom prst="rect">
            <a:avLst/>
          </a:prstGeom>
        </p:spPr>
        <p:txBody>
          <a:bodyPr/>
          <a:lstStyle/>
          <a:p>
            <a:pPr marL="0" indent="0">
              <a:buNone/>
            </a:pPr>
            <a:r>
              <a:rPr lang="en-US" sz="2000">
                <a:latin typeface="Calibri Light" panose="020F0302020204030204" charset="0"/>
                <a:cs typeface="Calibri Light" panose="020F0302020204030204" charset="0"/>
              </a:rPr>
              <a:t>• We performed exploratory data analysis </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and determined the training labels.</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 We calculated the number of launches at </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each site, and the number and occurrence </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of each orbits</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 We created landing outcome label from </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outcome column and exported the results </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to csv.</a:t>
            </a:r>
            <a:endParaRPr lang="en-US" sz="2000">
              <a:latin typeface="Calibri Light" panose="020F0302020204030204" charset="0"/>
              <a:cs typeface="Calibri Light" panose="020F0302020204030204" charset="0"/>
            </a:endParaRPr>
          </a:p>
          <a:p>
            <a:pPr marL="0" indent="0">
              <a:buNone/>
            </a:pPr>
            <a:r>
              <a:rPr lang="en-US" sz="2000">
                <a:latin typeface="Calibri Light" panose="020F0302020204030204" charset="0"/>
                <a:cs typeface="Calibri Light" panose="020F0302020204030204" charset="0"/>
              </a:rPr>
              <a:t>• The link to the notebook is https://github.com/haohoangofficial/Applied-Data-Science-Capstone/blob/main/Data%20Wrangling.ipynb</a:t>
            </a:r>
            <a:endParaRPr lang="en-US" sz="2000">
              <a:latin typeface="Calibri Light" panose="020F0302020204030204" charset="0"/>
              <a:cs typeface="Calibri Light" panose="020F03020202040302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Data Wrangling</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208280" y="1991360"/>
            <a:ext cx="5025390" cy="3728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43990"/>
            <a:ext cx="5184140" cy="2306320"/>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explored the data by visualizing  the relationship between flight  number and launch Site, payload and  launch site, success rate of each orbit  type, flight number and orbit type, the launch success yearly trend.</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EDA with Data Visualization</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70255" y="3924300"/>
            <a:ext cx="4836795" cy="2667000"/>
          </a:xfrm>
          <a:prstGeom prst="rect">
            <a:avLst/>
          </a:prstGeom>
        </p:spPr>
      </p:pic>
      <p:pic>
        <p:nvPicPr>
          <p:cNvPr id="7" name="Picture 6"/>
          <p:cNvPicPr>
            <a:picLocks noChangeAspect="1"/>
          </p:cNvPicPr>
          <p:nvPr/>
        </p:nvPicPr>
        <p:blipFill>
          <a:blip r:embed="rId3"/>
          <a:stretch>
            <a:fillRect/>
          </a:stretch>
        </p:blipFill>
        <p:spPr>
          <a:xfrm>
            <a:off x="6370320" y="1280795"/>
            <a:ext cx="5158105" cy="2764790"/>
          </a:xfrm>
          <a:prstGeom prst="rect">
            <a:avLst/>
          </a:prstGeom>
        </p:spPr>
      </p:pic>
      <p:sp>
        <p:nvSpPr>
          <p:cNvPr id="9" name="Content Placeholder 4"/>
          <p:cNvSpPr>
            <a:spLocks noGrp="1"/>
          </p:cNvSpPr>
          <p:nvPr/>
        </p:nvSpPr>
        <p:spPr>
          <a:xfrm>
            <a:off x="6370320" y="4238625"/>
            <a:ext cx="5184140" cy="23063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The link to the notebook is https://github.com/haohoangofficial/Applied-Data-Science-Capstone/blob/main/EDA%20with%20Data%20Visualization.ipynb</a:t>
            </a:r>
            <a:endParaRPr lang="en-US" sz="2200">
              <a:solidFill>
                <a:schemeClr val="accent3">
                  <a:lumMod val="25000"/>
                </a:schemeClr>
              </a:solidFill>
              <a:latin typeface="Calibri Light" panose="020F0302020204030204" charset="0"/>
              <a:cs typeface="Calibri Light" panose="020F03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59865"/>
            <a:ext cx="9745345" cy="5314315"/>
          </a:xfrm>
          <a:prstGeom prst="rect">
            <a:avLst/>
          </a:prstGeom>
        </p:spPr>
        <p:txBody>
          <a:bodyPr lIns="91440" tIns="45720" rIns="91440" bIns="45720" anchor="t"/>
          <a:lstStyle/>
          <a:p>
            <a:pPr marL="0" indent="0">
              <a:buNone/>
            </a:pPr>
            <a:r>
              <a:rPr lang="en-US" sz="2200">
                <a:latin typeface="Calibri Light" panose="020F0302020204030204" charset="0"/>
                <a:cs typeface="Calibri Light" panose="020F0302020204030204" charset="0"/>
              </a:rPr>
              <a:t>• We loaded the SpaceX dataset into a PostgreSQL database without leaving </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the jupyter notebook.</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We applied EDA with SQL to get insight from the data. We wrote queries to </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find out for instance:</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The names of unique launch sites in the space mission.</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The total payload mass carried by boosters launched by NASA (CRS)</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The average payload mass carried by booster version F9 v1.1</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The total number of successful and failure mission outcomes</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 The failed landing outcomes in drone ship, their booster version and launch site names.</a:t>
            </a:r>
            <a:endParaRPr lang="en-US" sz="2200">
              <a:latin typeface="Calibri Light" panose="020F0302020204030204" charset="0"/>
              <a:cs typeface="Calibri Light" panose="020F0302020204030204" charset="0"/>
            </a:endParaRPr>
          </a:p>
          <a:p>
            <a:pPr marL="0" indent="0">
              <a:buNone/>
            </a:pPr>
            <a:r>
              <a:rPr lang="en-US" sz="2200">
                <a:latin typeface="Calibri Light" panose="020F0302020204030204" charset="0"/>
                <a:cs typeface="Calibri Light" panose="020F0302020204030204" charset="0"/>
              </a:rPr>
              <a:t>The link to the notebook is https://github.com/haohoangofficial/Applied-Data-Science-Capstone/blob/main/EDA%20with%20SQL.ipynb</a:t>
            </a:r>
            <a:endParaRPr lang="en-US" sz="2200">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EDA with SQL</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90000"/>
          </a:bodyPr>
          <a:lstStyle/>
          <a:p>
            <a:pPr marL="0" indent="0">
              <a:buNone/>
            </a:pPr>
            <a:r>
              <a:rPr lang="en-US">
                <a:latin typeface="Calibri Light" panose="020F0302020204030204" charset="0"/>
                <a:cs typeface="Calibri Light" panose="020F0302020204030204" charset="0"/>
              </a:rPr>
              <a:t>• We marked all launch sites, and added map objects such as markers, circles, lines to  mark the success or failure of launches for each site on the folium map.</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assigned the feature launch outcomes (failure or success) to class 0 and 1.i.e., 0  for failure, and 1 for success.</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Using the color-labeled marker clusters, we identified which launch sites have </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relatively high success rate. </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calculated the distances between a launch site to its proximities. We answered  some question for instance:</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Are launch sites near railways, highways and coastlines.</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Do launch sites keep certain distance away from cities.</a:t>
            </a:r>
            <a:endParaRPr lang="en-US">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Build an Interactive Map with Folium</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a:latin typeface="Calibri Light" panose="020F0302020204030204" charset="0"/>
                <a:cs typeface="Calibri Light" panose="020F0302020204030204" charset="0"/>
              </a:rPr>
              <a:t>• We built an interactive dashboard with Plotly dash</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plotted pie charts showing the total launches by a certain sites</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plotted scatter graph showing the relationship with Outcome and Payload  Mass (Kg) for the different booster version.</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The link to the notebook is https://github.com/haohoangofficial/Applied-Data-Science-Capstone/blob/main/app.py</a:t>
            </a:r>
            <a:endParaRPr lang="en-US">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Build a Dashboard with </a:t>
            </a:r>
            <a:r>
              <a:rPr lang="en-US" dirty="0" err="1">
                <a:solidFill>
                  <a:srgbClr val="0B49CB"/>
                </a:solidFill>
                <a:latin typeface="Calibri Light" panose="020F0302020204030204" charset="0"/>
                <a:cs typeface="Calibri Light" panose="020F0302020204030204" charset="0"/>
              </a:rPr>
              <a:t>Plotly</a:t>
            </a:r>
            <a:r>
              <a:rPr lang="en-US" dirty="0">
                <a:solidFill>
                  <a:srgbClr val="0B49CB"/>
                </a:solidFill>
                <a:latin typeface="Calibri Light" panose="020F0302020204030204" charset="0"/>
                <a:cs typeface="Calibri Light" panose="020F0302020204030204" charset="0"/>
              </a:rPr>
              <a:t> Dash</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marL="0" indent="0">
              <a:buNone/>
            </a:pPr>
            <a:r>
              <a:rPr lang="en-US">
                <a:latin typeface="Calibri Light" panose="020F0302020204030204" charset="0"/>
                <a:cs typeface="Calibri Light" panose="020F0302020204030204" charset="0"/>
              </a:rPr>
              <a:t>• We loaded the data using numpy and pandas, transformed the data, split our data into training and testing.</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built different machine learning models and tune different hyperparameters using GridSearchCV. </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used accuracy as the metric for our model, improved the model using feature engineering and algorithm tuning.</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 We found the best performing classification model.</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The link to the notebook is https://github.com/haohoangofficial/Applied-Data-Science-Capstone/blob/main/Machine%20Learning%20Prediction.ipynb</a:t>
            </a:r>
            <a:endParaRPr lang="en-US">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Predictive Analysis (Classification)</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Calibri Light" panose="020F0302020204030204" charset="0"/>
                <a:cs typeface="Calibri Light" panose="020F0302020204030204" charset="0"/>
              </a:rPr>
              <a:t>Exploratory data analysis results</a:t>
            </a:r>
            <a:endParaRPr 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a:solidFill>
                  <a:schemeClr val="accent3">
                    <a:lumMod val="25000"/>
                  </a:schemeClr>
                </a:solidFill>
                <a:latin typeface="Calibri Light" panose="020F0302020204030204" charset="0"/>
                <a:cs typeface="Calibri Light" panose="020F0302020204030204" charset="0"/>
              </a:rPr>
              <a:t>Interactive analytics demo in screenshots</a:t>
            </a:r>
            <a:endParaRPr 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a:solidFill>
                  <a:schemeClr val="accent3">
                    <a:lumMod val="25000"/>
                  </a:schemeClr>
                </a:solidFill>
                <a:latin typeface="Calibri Light" panose="020F0302020204030204" charset="0"/>
                <a:cs typeface="Calibri Light" panose="020F0302020204030204" charset="0"/>
              </a:rPr>
              <a:t>Predictive analysis results</a:t>
            </a:r>
            <a:endParaRPr lang="en-US" sz="2200">
              <a:solidFill>
                <a:schemeClr val="accent3">
                  <a:lumMod val="25000"/>
                </a:schemeClr>
              </a:solidFill>
              <a:latin typeface="Calibri Light" panose="020F0302020204030204" charset="0"/>
              <a:cs typeface="Calibri Light" panose="020F0302020204030204" charset="0"/>
            </a:endParaRPr>
          </a:p>
          <a:p>
            <a:pPr lvl="1"/>
            <a:endParaRPr lang="en-US" sz="1800">
              <a:latin typeface="Calibri Light" panose="020F0302020204030204" charset="0"/>
              <a:cs typeface="Calibri Light" panose="020F0302020204030204" charset="0"/>
            </a:endParaRPr>
          </a:p>
          <a:p>
            <a:pPr marL="457200" lvl="1" indent="0">
              <a:buNone/>
            </a:pPr>
            <a:endParaRPr lang="en-US" sz="1800">
              <a:latin typeface="Calibri Light" panose="020F0302020204030204" charset="0"/>
              <a:cs typeface="Calibri Light" panose="020F03020202040302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Results</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2057400"/>
            <a:ext cx="10420985" cy="673735"/>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Calibri Light" panose="020F0302020204030204" charset="0"/>
                <a:cs typeface="Calibri Light" panose="020F0302020204030204" charset="0"/>
              </a:rPr>
              <a:t>Show a scatter plot of Flight Number vs. Launch Site</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Flight Number vs. Launch Site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70255" y="2843530"/>
            <a:ext cx="10397490" cy="2054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532255"/>
            <a:ext cx="10687685" cy="760730"/>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Calibri Light" panose="020F0302020204030204" charset="0"/>
                <a:cs typeface="Calibri Light" panose="020F0302020204030204" charset="0"/>
              </a:rPr>
              <a:t>Show a scatter plot of Payload vs. Launch Site</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endParaRPr 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Payload vs. Launch Site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843280" y="2203450"/>
            <a:ext cx="6805930" cy="1951355"/>
          </a:xfrm>
          <a:prstGeom prst="rect">
            <a:avLst/>
          </a:prstGeom>
        </p:spPr>
      </p:pic>
      <p:pic>
        <p:nvPicPr>
          <p:cNvPr id="7" name="Picture 6"/>
          <p:cNvPicPr>
            <a:picLocks noChangeAspect="1"/>
          </p:cNvPicPr>
          <p:nvPr/>
        </p:nvPicPr>
        <p:blipFill>
          <a:blip r:embed="rId3"/>
          <a:stretch>
            <a:fillRect/>
          </a:stretch>
        </p:blipFill>
        <p:spPr>
          <a:xfrm>
            <a:off x="843280" y="4404995"/>
            <a:ext cx="10369550" cy="2045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Executive Summary</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Introduction</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Methodology</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Results</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Conclusion</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Appendix</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Outline</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82165"/>
            <a:ext cx="4384675" cy="2616200"/>
          </a:xfrm>
          <a:prstGeom prst="rect">
            <a:avLst/>
          </a:prstGeom>
        </p:spPr>
        <p:txBody>
          <a:bodyPr>
            <a:normAutofit fontScale="25000"/>
          </a:bodyPr>
          <a:lstStyle/>
          <a:p>
            <a:pPr marL="0" indent="0">
              <a:lnSpc>
                <a:spcPct val="100000"/>
              </a:lnSpc>
              <a:spcBef>
                <a:spcPts val="1400"/>
              </a:spcBef>
              <a:buNone/>
            </a:pPr>
            <a:r>
              <a:rPr lang="en-US" sz="8800">
                <a:solidFill>
                  <a:schemeClr val="accent3">
                    <a:lumMod val="25000"/>
                  </a:schemeClr>
                </a:solidFill>
                <a:latin typeface="Calibri Light" panose="020F0302020204030204" charset="0"/>
                <a:cs typeface="Calibri Light" panose="020F0302020204030204" charset="0"/>
              </a:rPr>
              <a:t>• From the plot, we can see </a:t>
            </a:r>
            <a:endParaRPr lang="en-US" sz="88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8800">
                <a:solidFill>
                  <a:schemeClr val="accent3">
                    <a:lumMod val="25000"/>
                  </a:schemeClr>
                </a:solidFill>
                <a:latin typeface="Calibri Light" panose="020F0302020204030204" charset="0"/>
                <a:cs typeface="Calibri Light" panose="020F0302020204030204" charset="0"/>
              </a:rPr>
              <a:t>that ES-L1, GEO, HEO, SSO, </a:t>
            </a:r>
            <a:endParaRPr lang="en-US" sz="88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8800">
                <a:solidFill>
                  <a:schemeClr val="accent3">
                    <a:lumMod val="25000"/>
                  </a:schemeClr>
                </a:solidFill>
                <a:latin typeface="Calibri Light" panose="020F0302020204030204" charset="0"/>
                <a:cs typeface="Calibri Light" panose="020F0302020204030204" charset="0"/>
              </a:rPr>
              <a:t>VLEO had the most success </a:t>
            </a:r>
            <a:endParaRPr lang="en-US" sz="88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8800">
                <a:solidFill>
                  <a:schemeClr val="accent3">
                    <a:lumMod val="25000"/>
                  </a:schemeClr>
                </a:solidFill>
                <a:latin typeface="Calibri Light" panose="020F0302020204030204" charset="0"/>
                <a:cs typeface="Calibri Light" panose="020F0302020204030204" charset="0"/>
              </a:rPr>
              <a:t>rate.</a:t>
            </a:r>
            <a:endParaRPr lang="en-US" sz="88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Success Rate vs. Orbit Type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4452620" y="1697355"/>
            <a:ext cx="7739380" cy="4260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66850"/>
            <a:ext cx="10911840" cy="132334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The plot below shows the Flight Number vs. Orbit type. We observe that in the LEO  orbit, success is related to the number of flights whereas in the GTO orbit, there is  no relationship between flight number and the orbit. </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Flight Number vs. Orbit Type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70255" y="3495675"/>
            <a:ext cx="10369550" cy="20834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10515600" cy="87249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can observe that with heavy payloads, the successful landing are more for PO,  LEO and ISS orbits.</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Payload vs. Orbit Type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70255" y="2929890"/>
            <a:ext cx="10313035" cy="20739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3083560" cy="219900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From the plot, we can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observe that success rate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since 2013 kept on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increasing till 2020.</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Launch Success Yearly Trend</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4498340" y="1835150"/>
            <a:ext cx="6787515" cy="3638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3642360" cy="206248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used the key word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DISTINCT to show only unique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launch sites from the SpaceX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data.</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All Launch Site Names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6299200" y="1825625"/>
            <a:ext cx="4986655" cy="28187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745345" cy="115316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used the query above to display 5 records where launch sites begin with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`CCA`</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Launch Site Names Begin with 'CCA'</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621665" y="2786380"/>
            <a:ext cx="10812780" cy="4006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745345" cy="102298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calculated the total payload carried by boosters from NASA as 45596  using the query below</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Total Payload Mass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1233805" y="3071495"/>
            <a:ext cx="8158480" cy="3237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3616325" cy="230632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calculated the average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payload mass carried by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booster version F9 v1.1 as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2928.4</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Average Payload Mass by F9 v1.1</a:t>
            </a:r>
            <a:endParaRPr lang="en-US" dirty="0">
              <a:solidFill>
                <a:srgbClr val="0B49CB"/>
              </a:solidFill>
              <a:latin typeface="Calibri Light" panose="020F0302020204030204" charset="0"/>
              <a:cs typeface="Calibri Light" panose="020F0302020204030204" charset="0"/>
            </a:endParaRPr>
          </a:p>
        </p:txBody>
      </p:sp>
      <p:pic>
        <p:nvPicPr>
          <p:cNvPr id="7" name="Picture 6"/>
          <p:cNvPicPr>
            <a:picLocks noChangeAspect="1"/>
          </p:cNvPicPr>
          <p:nvPr/>
        </p:nvPicPr>
        <p:blipFill>
          <a:blip r:embed="rId2"/>
          <a:stretch>
            <a:fillRect/>
          </a:stretch>
        </p:blipFill>
        <p:spPr>
          <a:xfrm>
            <a:off x="4410710" y="1955800"/>
            <a:ext cx="6900545" cy="27730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4249420" cy="26181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observed that the dates of the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first successful landing outcome on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ground pad was 22nd December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2015</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First Successful Ground Landing Date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4760595" y="3451860"/>
            <a:ext cx="6451600" cy="2573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used the W HERE clause to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filter for boosters which have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successfully landed on drone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ship and applied the A ND</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condition to determine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successful landing with payload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mass greater than 4000 but less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than 6000</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Successful Drone Ship Landing with Payload between 4000 and 6000</a:t>
            </a:r>
            <a:endParaRPr lang="en-US" dirty="0">
              <a:solidFill>
                <a:srgbClr val="0B49CB"/>
              </a:solidFill>
              <a:latin typeface="Calibri Light" panose="020F0302020204030204" charset="0"/>
              <a:cs typeface="Calibri Light" panose="020F0302020204030204" charset="0"/>
            </a:endParaRPr>
          </a:p>
        </p:txBody>
      </p:sp>
      <p:pic>
        <p:nvPicPr>
          <p:cNvPr id="2" name="Content Placeholder 1"/>
          <p:cNvPicPr>
            <a:picLocks noChangeAspect="1"/>
          </p:cNvPicPr>
          <p:nvPr>
            <p:ph sz="half" idx="2"/>
          </p:nvPr>
        </p:nvPicPr>
        <p:blipFill>
          <a:blip r:embed="rId2"/>
          <a:stretch>
            <a:fillRect/>
          </a:stretch>
        </p:blipFill>
        <p:spPr>
          <a:xfrm>
            <a:off x="5594350" y="1830070"/>
            <a:ext cx="6155055" cy="42176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850" y="1532255"/>
            <a:ext cx="10051415" cy="5114925"/>
          </a:xfrm>
          <a:prstGeom prst="rect">
            <a:avLst/>
          </a:prstGeom>
        </p:spPr>
        <p:txBody>
          <a:bodyPr lIns="91440" tIns="45720" rIns="91440" bIns="45720" anchor="t">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Summary of methodologies</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Data Collection through API</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Data Collection with Web Scraping</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Data Wrangling</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Exploratory Data Analysis with SQL</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Exploratory Data Analysis with Data Visualization</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Interactive Visual Analytics with Folium</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Machine Learning Prediction</a:t>
            </a:r>
            <a:endParaRPr lang="en-US" sz="22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200" dirty="0">
                <a:solidFill>
                  <a:schemeClr val="accent3">
                    <a:lumMod val="25000"/>
                  </a:schemeClr>
                </a:solidFill>
                <a:latin typeface="Calibri Light" panose="020F0302020204030204" charset="0"/>
                <a:cs typeface="Calibri Light" panose="020F0302020204030204" charset="0"/>
              </a:rPr>
              <a:t>Summary of all results</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Exploratory Data Analysis result</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Interactive analytics in screenshots</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Predictive Analytics result</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Executive Summary</a:t>
            </a:r>
            <a:endParaRPr lang="en-US">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4248785" cy="175895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used wildcard like ‘%’ to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filter for W HERE MissionOutcome</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was a success or a failure. </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Total Number of Successful and Failure Mission Outcomes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5276850" y="1261745"/>
            <a:ext cx="5566410" cy="50488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4136390" cy="27565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determined the booster that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have carried the maximum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payload using a subquery in the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WHERE clause and the  MAX()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function.</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Boosters Carried Maximum Payload</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5532120" y="1387475"/>
            <a:ext cx="5753735" cy="46380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9745345" cy="116967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used a combinations of the  WHERE clause,  LIKE, AND, and BETWEEN conditions to filter for failed landing outcomes in drone ship, their booster  versions, and launch site names for year 2015</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2976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2015 Launch Records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2060575" y="3232785"/>
            <a:ext cx="7164070" cy="25546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94790"/>
            <a:ext cx="3755390" cy="493268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selected Landing outcomes  and the COUNT of landing  outcomes from the data and  used the WHERE clause to filter  for landing outcomes BETWEEN 2010-06-04 to 2010-03-20.</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We applied the GROUP BY clause  to group the landing outcomes  and the ORDER BY clause to order the grouped landing outcome in descending order.</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Rank Landing Outcomes Between 2010-06-04 and 2017-03-20</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5396230" y="1494790"/>
            <a:ext cx="6061710" cy="42513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All launch sites global map markers</a:t>
            </a:r>
            <a:endParaRPr lang="en-US" dirty="0">
              <a:solidFill>
                <a:srgbClr val="0B49CB"/>
              </a:solidFill>
              <a:latin typeface="Calibri Light" panose="020F0302020204030204" charset="0"/>
              <a:cs typeface="Calibri Light" panose="020F0302020204030204" charset="0"/>
            </a:endParaRPr>
          </a:p>
        </p:txBody>
      </p:sp>
      <p:pic>
        <p:nvPicPr>
          <p:cNvPr id="4" name="Picture 3"/>
          <p:cNvPicPr>
            <a:picLocks noChangeAspect="1"/>
          </p:cNvPicPr>
          <p:nvPr/>
        </p:nvPicPr>
        <p:blipFill>
          <a:blip r:embed="rId2"/>
          <a:stretch>
            <a:fillRect/>
          </a:stretch>
        </p:blipFill>
        <p:spPr>
          <a:xfrm>
            <a:off x="2155825" y="1742440"/>
            <a:ext cx="7880985" cy="46850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Markers showing launch sites with color labels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374015" y="1426845"/>
            <a:ext cx="11443970" cy="50622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Launch Site distance to landmarks</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58825" y="1645285"/>
            <a:ext cx="10699115" cy="45910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Pie chart showing the success percentage achieved by each launch site</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1203960" y="1917700"/>
            <a:ext cx="9784715" cy="4600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Introduction</a:t>
            </a:r>
            <a:endParaRPr lang="en-US">
              <a:solidFill>
                <a:srgbClr val="0B49CB"/>
              </a:solidFill>
              <a:latin typeface="Calibri Light" panose="020F0302020204030204" charset="0"/>
              <a:cs typeface="Calibri Light" panose="020F0302020204030204" charset="0"/>
            </a:endParaRPr>
          </a:p>
        </p:txBody>
      </p:sp>
      <p:sp>
        <p:nvSpPr>
          <p:cNvPr id="5" name="Content Placeholder 2"/>
          <p:cNvSpPr txBox="1"/>
          <p:nvPr/>
        </p:nvSpPr>
        <p:spPr>
          <a:xfrm>
            <a:off x="828040" y="1325880"/>
            <a:ext cx="11363960" cy="5532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Calibri Light" panose="020F0302020204030204" charset="0"/>
                <a:cs typeface="Calibri Light" panose="020F0302020204030204" charset="0"/>
              </a:rPr>
              <a:t>Project background and context</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Space X advertises Falcon 9 rocket launches on its website with a cost of 62 million dollars; other providers cost upward of 165 million dollars each, much of the savings is because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2200" dirty="0">
              <a:solidFill>
                <a:schemeClr val="accent3">
                  <a:lumMod val="25000"/>
                </a:schemeClr>
              </a:solidFill>
              <a:latin typeface="Calibri Light" panose="020F0302020204030204" charset="0"/>
              <a:cs typeface="Calibri Light" panose="020F0302020204030204" charset="0"/>
            </a:endParaRPr>
          </a:p>
          <a:p>
            <a:pPr>
              <a:spcBef>
                <a:spcPts val="1400"/>
              </a:spcBef>
            </a:pPr>
            <a:r>
              <a:rPr lang="en-US" sz="2200" dirty="0">
                <a:solidFill>
                  <a:schemeClr val="accent3">
                    <a:lumMod val="25000"/>
                  </a:schemeClr>
                </a:solidFill>
                <a:latin typeface="Calibri Light" panose="020F0302020204030204" charset="0"/>
                <a:cs typeface="Calibri Light" panose="020F0302020204030204" charset="0"/>
              </a:rPr>
              <a:t>Problems you want to find answers</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What factors determine if the rocket will land successfully?</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The interaction amongst various features that determine the success rate of a successful </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landing.</a:t>
            </a:r>
            <a:endParaRPr lang="en-US" sz="2200" dirty="0">
              <a:solidFill>
                <a:schemeClr val="accent3">
                  <a:lumMod val="25000"/>
                </a:schemeClr>
              </a:solidFill>
              <a:latin typeface="Calibri Light" panose="020F0302020204030204" charset="0"/>
              <a:cs typeface="Calibri Light" panose="020F0302020204030204" charset="0"/>
            </a:endParaRPr>
          </a:p>
          <a:p>
            <a:pPr marL="0" indent="0">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What operating conditions needs to be in place to ensure a successful landing program.</a:t>
            </a:r>
            <a:endParaRPr lang="en-US" sz="2200" dirty="0">
              <a:solidFill>
                <a:schemeClr val="accent3">
                  <a:lumMod val="25000"/>
                </a:schemeClr>
              </a:solidFill>
              <a:latin typeface="Calibri Light" panose="020F0302020204030204" charset="0"/>
              <a:cs typeface="Calibri Light" panose="020F030202020403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Pie chart showing the Launch site with the highest launch success ratio</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2447925" y="1804670"/>
            <a:ext cx="7296150" cy="41668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700" dirty="0">
                <a:solidFill>
                  <a:srgbClr val="0B49CB"/>
                </a:solidFill>
                <a:latin typeface="Calibri Light" panose="020F0302020204030204" charset="0"/>
                <a:cs typeface="Calibri Light" panose="020F0302020204030204" charset="0"/>
              </a:rPr>
              <a:t>Scatter plot of Payload vs Launch Outcome for all sites, with different </a:t>
            </a:r>
            <a:endParaRPr lang="en-US" sz="2700" dirty="0">
              <a:solidFill>
                <a:srgbClr val="0B49CB"/>
              </a:solidFill>
              <a:latin typeface="Calibri Light" panose="020F0302020204030204" charset="0"/>
              <a:cs typeface="Calibri Light" panose="020F0302020204030204" charset="0"/>
            </a:endParaRPr>
          </a:p>
          <a:p>
            <a:r>
              <a:rPr lang="en-US" sz="2700" dirty="0">
                <a:solidFill>
                  <a:srgbClr val="0B49CB"/>
                </a:solidFill>
                <a:latin typeface="Calibri Light" panose="020F0302020204030204" charset="0"/>
                <a:cs typeface="Calibri Light" panose="020F0302020204030204" charset="0"/>
              </a:rPr>
              <a:t>payload selected in the range slider</a:t>
            </a:r>
            <a:endParaRPr lang="en-US" sz="2700"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557530" y="2028825"/>
            <a:ext cx="11076305" cy="39966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82165"/>
            <a:ext cx="10554335" cy="69088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The decision tree classifier is the model with the highest classification accuracy</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Classification Accuracy</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770255" y="2924175"/>
            <a:ext cx="10435590" cy="31013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57400"/>
            <a:ext cx="5177790" cy="38119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 The confusion matrix for the decision tree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classifier shows that the classifier can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distinguish between the different classes.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The major problem is the false positives .i.e.,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unsuccessful landing marked as successful </a:t>
            </a:r>
            <a:endParaRPr 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landing by the classifier.</a:t>
            </a:r>
            <a:endParaRPr lang="en-US" sz="2200" dirty="0">
              <a:solidFill>
                <a:schemeClr val="accent3">
                  <a:lumMod val="25000"/>
                </a:schemeClr>
              </a:solidFill>
              <a:latin typeface="Calibri Light" panose="020F0302020204030204" charset="0"/>
              <a:cs typeface="Calibri Light" panose="020F03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Confusion Matrix</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6501130" y="2237105"/>
            <a:ext cx="5020945" cy="3632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195560" cy="435165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We can conclude that:</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The larger the flight amount at a launch site, the greater the success rate at a launch  site.</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Launch success rate started to increase in 2013 till 2020.</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Orbits ES-L1, GEO, HEO, SSO, VLEO had the most success rate.</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KSC LC-39A had the most successful launches of any sites.</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The Decision tree classifier is the best machine learning algorithm for this task.</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Conclusions</a:t>
            </a:r>
            <a:endParaRPr lang="en-US">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Light" panose="020F0302020204030204" charset="0"/>
                <a:cs typeface="Calibri Light" panose="020F0302020204030204" charset="0"/>
              </a:rPr>
              <a:t>Executive Summary</a:t>
            </a:r>
            <a:endParaRPr lang="en-US" sz="8800" dirty="0">
              <a:solidFill>
                <a:srgbClr val="0B49CB"/>
              </a:solidFill>
              <a:latin typeface="Calibri Light" panose="020F0302020204030204" charset="0"/>
              <a:cs typeface="Calibri Light" panose="020F0302020204030204" charset="0"/>
            </a:endParaRPr>
          </a:p>
          <a:p>
            <a:pPr>
              <a:lnSpc>
                <a:spcPct val="120000"/>
              </a:lnSpc>
              <a:spcBef>
                <a:spcPts val="1400"/>
              </a:spcBef>
            </a:pPr>
            <a:r>
              <a:rPr lang="en-US" sz="8800" dirty="0">
                <a:solidFill>
                  <a:schemeClr val="accent3">
                    <a:lumMod val="25000"/>
                  </a:schemeClr>
                </a:solidFill>
                <a:latin typeface="Calibri Light" panose="020F0302020204030204" charset="0"/>
                <a:cs typeface="Calibri Light" panose="020F0302020204030204" charset="0"/>
              </a:rPr>
              <a:t>Data collection methodology:</a:t>
            </a:r>
            <a:endParaRPr lang="en-US" sz="8800" dirty="0">
              <a:solidFill>
                <a:schemeClr val="accent3">
                  <a:lumMod val="25000"/>
                </a:schemeClr>
              </a:solidFill>
              <a:latin typeface="Calibri Light" panose="020F0302020204030204" charset="0"/>
              <a:cs typeface="Calibri Light" panose="020F0302020204030204" charset="0"/>
            </a:endParaRPr>
          </a:p>
          <a:p>
            <a:pPr lvl="1">
              <a:lnSpc>
                <a:spcPct val="120000"/>
              </a:lnSpc>
              <a:spcBef>
                <a:spcPts val="1400"/>
              </a:spcBef>
            </a:pPr>
            <a:r>
              <a:rPr lang="en-US" sz="7600" dirty="0">
                <a:solidFill>
                  <a:schemeClr val="bg2">
                    <a:lumMod val="50000"/>
                  </a:schemeClr>
                </a:solidFill>
                <a:latin typeface="Calibri Light" panose="020F0302020204030204" charset="0"/>
                <a:cs typeface="Calibri Light" panose="020F0302020204030204" charset="0"/>
              </a:rPr>
              <a:t>Data was collected using SpaceX API and web scraping from Wikipedia </a:t>
            </a:r>
            <a:endParaRPr lang="en-US" sz="7600" dirty="0">
              <a:solidFill>
                <a:schemeClr val="bg2">
                  <a:lumMod val="50000"/>
                </a:schemeClr>
              </a:solidFill>
              <a:latin typeface="Calibri Light" panose="020F0302020204030204" charset="0"/>
              <a:cs typeface="Calibri Light" panose="020F0302020204030204" charset="0"/>
            </a:endParaRPr>
          </a:p>
          <a:p>
            <a:pPr>
              <a:lnSpc>
                <a:spcPct val="120000"/>
              </a:lnSpc>
              <a:spcBef>
                <a:spcPts val="1400"/>
              </a:spcBef>
            </a:pPr>
            <a:r>
              <a:rPr lang="en-US" sz="8800" dirty="0">
                <a:solidFill>
                  <a:schemeClr val="accent3">
                    <a:lumMod val="25000"/>
                  </a:schemeClr>
                </a:solidFill>
                <a:latin typeface="Calibri Light" panose="020F0302020204030204" charset="0"/>
                <a:cs typeface="Calibri Light" panose="020F0302020204030204" charset="0"/>
              </a:rPr>
              <a:t>Perform data wrangling</a:t>
            </a:r>
            <a:endParaRPr lang="en-US" sz="8800" dirty="0">
              <a:solidFill>
                <a:schemeClr val="accent3">
                  <a:lumMod val="25000"/>
                </a:schemeClr>
              </a:solidFill>
              <a:latin typeface="Calibri Light" panose="020F0302020204030204" charset="0"/>
              <a:cs typeface="Calibri Light" panose="020F0302020204030204" charset="0"/>
            </a:endParaRPr>
          </a:p>
          <a:p>
            <a:pPr lvl="1">
              <a:lnSpc>
                <a:spcPct val="120000"/>
              </a:lnSpc>
              <a:spcBef>
                <a:spcPts val="1400"/>
              </a:spcBef>
            </a:pPr>
            <a:r>
              <a:rPr lang="en-US" sz="7600" dirty="0">
                <a:solidFill>
                  <a:schemeClr val="bg2">
                    <a:lumMod val="50000"/>
                  </a:schemeClr>
                </a:solidFill>
                <a:latin typeface="Calibri Light" panose="020F0302020204030204" charset="0"/>
                <a:cs typeface="Calibri Light" panose="020F0302020204030204" charset="0"/>
              </a:rPr>
              <a:t>One-hot encoding was applied to categorical features</a:t>
            </a:r>
            <a:endParaRPr lang="en-US" sz="7600" dirty="0">
              <a:solidFill>
                <a:schemeClr val="bg2">
                  <a:lumMod val="50000"/>
                </a:schemeClr>
              </a:solidFill>
              <a:latin typeface="Calibri Light" panose="020F0302020204030204" charset="0"/>
              <a:cs typeface="Calibri Light" panose="020F0302020204030204" charset="0"/>
            </a:endParaRPr>
          </a:p>
          <a:p>
            <a:pPr>
              <a:lnSpc>
                <a:spcPct val="120000"/>
              </a:lnSpc>
              <a:spcBef>
                <a:spcPts val="1400"/>
              </a:spcBef>
            </a:pPr>
            <a:r>
              <a:rPr lang="en-US" sz="8800" dirty="0">
                <a:solidFill>
                  <a:schemeClr val="accent3">
                    <a:lumMod val="25000"/>
                  </a:schemeClr>
                </a:solidFill>
                <a:latin typeface="Calibri Light" panose="020F0302020204030204" charset="0"/>
                <a:cs typeface="Calibri Light" panose="020F0302020204030204" charset="0"/>
              </a:rPr>
              <a:t>Perform exploratory data analysis (EDA) using visualization and SQL</a:t>
            </a:r>
            <a:endParaRPr lang="en-US" sz="8800" dirty="0">
              <a:solidFill>
                <a:schemeClr val="accent3">
                  <a:lumMod val="25000"/>
                </a:schemeClr>
              </a:solidFill>
              <a:latin typeface="Calibri Light" panose="020F0302020204030204" charset="0"/>
              <a:cs typeface="Calibri Light" panose="020F0302020204030204" charset="0"/>
            </a:endParaRPr>
          </a:p>
          <a:p>
            <a:pPr>
              <a:lnSpc>
                <a:spcPct val="120000"/>
              </a:lnSpc>
              <a:spcBef>
                <a:spcPts val="1400"/>
              </a:spcBef>
            </a:pPr>
            <a:r>
              <a:rPr lang="en-US" sz="8800" dirty="0">
                <a:solidFill>
                  <a:schemeClr val="accent3">
                    <a:lumMod val="25000"/>
                  </a:schemeClr>
                </a:solidFill>
                <a:latin typeface="Calibri Light" panose="020F0302020204030204" charset="0"/>
                <a:cs typeface="Calibri Light" panose="020F0302020204030204" charset="0"/>
              </a:rPr>
              <a:t>Perform interactive visual analytics using Folium and </a:t>
            </a:r>
            <a:r>
              <a:rPr lang="en-US" sz="8800" dirty="0" err="1">
                <a:solidFill>
                  <a:schemeClr val="accent3">
                    <a:lumMod val="25000"/>
                  </a:schemeClr>
                </a:solidFill>
                <a:latin typeface="Calibri Light" panose="020F0302020204030204" charset="0"/>
                <a:cs typeface="Calibri Light" panose="020F0302020204030204" charset="0"/>
              </a:rPr>
              <a:t>Plotly</a:t>
            </a:r>
            <a:r>
              <a:rPr lang="en-US" sz="8800" dirty="0">
                <a:solidFill>
                  <a:schemeClr val="accent3">
                    <a:lumMod val="25000"/>
                  </a:schemeClr>
                </a:solidFill>
                <a:latin typeface="Calibri Light" panose="020F0302020204030204" charset="0"/>
                <a:cs typeface="Calibri Light" panose="020F0302020204030204" charset="0"/>
              </a:rPr>
              <a:t> Dash</a:t>
            </a:r>
            <a:endParaRPr lang="en-US" sz="8800" dirty="0">
              <a:solidFill>
                <a:schemeClr val="accent3">
                  <a:lumMod val="25000"/>
                </a:schemeClr>
              </a:solidFill>
              <a:latin typeface="Calibri Light" panose="020F0302020204030204" charset="0"/>
              <a:cs typeface="Calibri Light" panose="020F0302020204030204" charset="0"/>
            </a:endParaRPr>
          </a:p>
          <a:p>
            <a:pPr>
              <a:lnSpc>
                <a:spcPct val="120000"/>
              </a:lnSpc>
              <a:spcBef>
                <a:spcPts val="1400"/>
              </a:spcBef>
            </a:pPr>
            <a:r>
              <a:rPr lang="en-US" sz="8800" dirty="0">
                <a:solidFill>
                  <a:schemeClr val="accent3">
                    <a:lumMod val="25000"/>
                  </a:schemeClr>
                </a:solidFill>
                <a:latin typeface="Calibri Light" panose="020F0302020204030204" charset="0"/>
                <a:cs typeface="Calibri Light" panose="020F0302020204030204" charset="0"/>
              </a:rPr>
              <a:t>Perform predictive analysis using classification models</a:t>
            </a:r>
            <a:endParaRPr lang="en-US" sz="8800" dirty="0">
              <a:solidFill>
                <a:schemeClr val="accent3">
                  <a:lumMod val="25000"/>
                </a:schemeClr>
              </a:solidFill>
              <a:latin typeface="Calibri Light" panose="020F0302020204030204" charset="0"/>
              <a:cs typeface="Calibri Light" panose="020F0302020204030204" charset="0"/>
            </a:endParaRPr>
          </a:p>
          <a:p>
            <a:pPr lvl="1">
              <a:lnSpc>
                <a:spcPct val="120000"/>
              </a:lnSpc>
              <a:spcBef>
                <a:spcPts val="1400"/>
              </a:spcBef>
            </a:pPr>
            <a:r>
              <a:rPr lang="en-US" sz="7600" dirty="0">
                <a:solidFill>
                  <a:schemeClr val="bg2">
                    <a:lumMod val="50000"/>
                  </a:schemeClr>
                </a:solidFill>
                <a:latin typeface="Calibri Light" panose="020F0302020204030204" charset="0"/>
                <a:cs typeface="Calibri Light" panose="020F0302020204030204" charset="0"/>
              </a:rPr>
              <a:t>How to build, tune, evaluate classification models</a:t>
            </a:r>
            <a:endParaRPr lang="en-US" sz="7600" dirty="0">
              <a:solidFill>
                <a:schemeClr val="bg2">
                  <a:lumMod val="50000"/>
                </a:schemeClr>
              </a:solidFill>
              <a:latin typeface="Calibri Light" panose="020F0302020204030204" charset="0"/>
              <a:cs typeface="Calibri Light" panose="020F0302020204030204" charset="0"/>
            </a:endParaRPr>
          </a:p>
          <a:p>
            <a:pPr>
              <a:lnSpc>
                <a:spcPct val="120000"/>
              </a:lnSpc>
              <a:spcBef>
                <a:spcPts val="1400"/>
              </a:spcBef>
            </a:pPr>
            <a:endParaRPr lang="en-US" sz="88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sz="2200">
              <a:solidFill>
                <a:schemeClr val="accent3">
                  <a:lumMod val="25000"/>
                </a:schemeClr>
              </a:solidFill>
              <a:latin typeface="Calibri Light" panose="020F0302020204030204" charset="0"/>
              <a:cs typeface="Calibri Light" panose="020F03020202040302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Methodology</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Calibri Light" panose="020F0302020204030204" charset="0"/>
                <a:cs typeface="Calibri Light" panose="020F0302020204030204" charset="0"/>
              </a:rPr>
              <a:t>The data was collected using various methods</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Data collection was done using get request to the SpaceX API. - Next, we decoded the response content as a Json using .json() function call and turn it into a pandas dataframe using .json_normalize().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We then cleaned the data, checked for missing values and fill in missing values where necessary.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In addition, we performed web scraping from Wikipedia for Falcon 9 launch records with BeautifulSoup.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 The objective was to extract the launch records as HTML table, parse the table and</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convert it to a pandas dataframe for future analysis.</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Data Collection</a:t>
            </a:r>
            <a:endParaRPr lang="en-US" dirty="0">
              <a:solidFill>
                <a:srgbClr val="0B49CB"/>
              </a:solidFill>
              <a:latin typeface="Calibri Light" panose="020F0302020204030204" charset="0"/>
              <a:cs typeface="Calibri Light" panose="020F03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a:latin typeface="Calibri Light" panose="020F0302020204030204" charset="0"/>
                <a:cs typeface="Calibri Light" panose="020F0302020204030204" charset="0"/>
              </a:rPr>
              <a:t>We used the get request to the  SpaceX API to collect data, clean  the requested data and did some basic data wrangling and  formatting.</a:t>
            </a:r>
            <a:endParaRPr lang="en-US">
              <a:latin typeface="Calibri Light" panose="020F0302020204030204" charset="0"/>
              <a:cs typeface="Calibri Light" panose="020F0302020204030204" charset="0"/>
            </a:endParaRPr>
          </a:p>
          <a:p>
            <a:pPr marL="0" indent="0">
              <a:buNone/>
            </a:pPr>
            <a:r>
              <a:rPr lang="en-US">
                <a:latin typeface="Calibri Light" panose="020F0302020204030204" charset="0"/>
                <a:cs typeface="Calibri Light" panose="020F0302020204030204" charset="0"/>
              </a:rPr>
              <a:t>The link to the notebook is https://github.com/haohoangofficial/Applied-Data-Science-Capstone/blob/main/Data%20Collection%20API.ipynb</a:t>
            </a:r>
            <a:endParaRPr lang="en-US">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Data Collection – SpaceX API</a:t>
            </a:r>
            <a:endParaRPr lang="en-US" dirty="0">
              <a:solidFill>
                <a:srgbClr val="0B49CB"/>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2"/>
          <a:stretch>
            <a:fillRect/>
          </a:stretch>
        </p:blipFill>
        <p:spPr>
          <a:xfrm>
            <a:off x="6158230" y="1646555"/>
            <a:ext cx="4774565" cy="43795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792605"/>
            <a:ext cx="3924300" cy="4635500"/>
          </a:xfrm>
          <a:prstGeom prst="rect">
            <a:avLst/>
          </a:prstGeom>
        </p:spPr>
        <p:txBody>
          <a:bodyPr lIns="91440" tIns="45720" rIns="91440" bIns="45720" anchor="t">
            <a:noAutofit/>
          </a:bodyPr>
          <a:lstStyle/>
          <a:p>
            <a:pPr marL="0" indent="0">
              <a:lnSpc>
                <a:spcPct val="100000"/>
              </a:lnSpc>
              <a:spcBef>
                <a:spcPts val="1400"/>
              </a:spcBef>
              <a:buNone/>
            </a:pPr>
            <a:r>
              <a:rPr lang="en-US" sz="2000">
                <a:solidFill>
                  <a:schemeClr val="accent3">
                    <a:lumMod val="25000"/>
                  </a:schemeClr>
                </a:solidFill>
                <a:latin typeface="Calibri Light" panose="020F0302020204030204" charset="0"/>
                <a:cs typeface="Calibri Light" panose="020F0302020204030204" charset="0"/>
              </a:rPr>
              <a:t>• We applied web scrapping to  webscrap Falcon 9 launch records  with BeautifulSoup</a:t>
            </a:r>
            <a:endParaRPr lang="en-US" sz="20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000">
                <a:solidFill>
                  <a:schemeClr val="accent3">
                    <a:lumMod val="25000"/>
                  </a:schemeClr>
                </a:solidFill>
                <a:latin typeface="Calibri Light" panose="020F0302020204030204" charset="0"/>
                <a:cs typeface="Calibri Light" panose="020F0302020204030204" charset="0"/>
              </a:rPr>
              <a:t>• We parsed the table and converted it into a pandas dataframe.</a:t>
            </a:r>
            <a:endParaRPr lang="en-US" sz="20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000">
                <a:solidFill>
                  <a:schemeClr val="accent3">
                    <a:lumMod val="25000"/>
                  </a:schemeClr>
                </a:solidFill>
                <a:latin typeface="Calibri Light" panose="020F0302020204030204" charset="0"/>
                <a:cs typeface="Calibri Light" panose="020F0302020204030204" charset="0"/>
              </a:rPr>
              <a:t>The link to the notebook is https://github.com/haohoangofficial/Applied-Data-Science-Capstone/blob/main/Data%20Collection%20with%20Web%20Scraping.ipynb</a:t>
            </a:r>
            <a:endParaRPr lang="en-US" sz="20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Calibri Light" panose="020F0302020204030204" charset="0"/>
                <a:cs typeface="Calibri Light" panose="020F0302020204030204" charset="0"/>
              </a:rPr>
              <a:t>Data Collection - Scraping</a:t>
            </a:r>
            <a:endParaRPr lang="en-US" dirty="0">
              <a:solidFill>
                <a:srgbClr val="0B49CB"/>
              </a:solidFill>
              <a:latin typeface="Calibri Light" panose="020F0302020204030204" charset="0"/>
              <a:cs typeface="Calibri Light" panose="020F0302020204030204" charset="0"/>
            </a:endParaRPr>
          </a:p>
        </p:txBody>
      </p:sp>
      <p:pic>
        <p:nvPicPr>
          <p:cNvPr id="5" name="Picture 4"/>
          <p:cNvPicPr>
            <a:picLocks noChangeAspect="1"/>
          </p:cNvPicPr>
          <p:nvPr/>
        </p:nvPicPr>
        <p:blipFill>
          <a:blip r:embed="rId2"/>
          <a:stretch>
            <a:fillRect/>
          </a:stretch>
        </p:blipFill>
        <p:spPr>
          <a:xfrm>
            <a:off x="6231255" y="1240155"/>
            <a:ext cx="5054600" cy="556006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9895</Words>
  <Application>WPS Presentation</Application>
  <PresentationFormat>Widescreen</PresentationFormat>
  <Paragraphs>359</Paragraphs>
  <Slides>46</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SimSun</vt:lpstr>
      <vt:lpstr>Wingdings</vt:lpstr>
      <vt:lpstr>Abadi</vt:lpstr>
      <vt:lpstr>Segoe Print</vt:lpstr>
      <vt:lpstr>IBM Plex Mono SemiBold</vt:lpstr>
      <vt:lpstr>Yu Gothic UI Semibold</vt:lpstr>
      <vt:lpstr>Abadi</vt:lpstr>
      <vt:lpstr>AMGDT</vt:lpstr>
      <vt:lpstr>SF Pro</vt:lpstr>
      <vt:lpstr>Arial</vt:lpstr>
      <vt:lpstr>IBM Plex Mono Text</vt:lpstr>
      <vt:lpstr>AcadEref</vt:lpstr>
      <vt:lpstr>Calibri</vt:lpstr>
      <vt:lpstr>Microsoft YaHei</vt:lpstr>
      <vt:lpstr>Arial Unicode MS</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Hao</cp:lastModifiedBy>
  <cp:revision>242</cp:revision>
  <dcterms:created xsi:type="dcterms:W3CDTF">2021-04-29T18:58:00Z</dcterms:created>
  <dcterms:modified xsi:type="dcterms:W3CDTF">2022-11-21T15:28:09Z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61C89D9B9B714B5B8CA59D8382C4B3BB</vt:lpwstr>
  </property>
  <property fmtid="{D5CDD505-2E9C-101B-9397-08002B2CF9AE}" pid="4" name="KSOProductBuildVer">
    <vt:lpwstr>1033-11.2.0.11380</vt:lpwstr>
  </property>
</Properties>
</file>